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060c0d27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060c0d27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Value Prop :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value proposition of this solution is to provide a comprehensive and customizable ecommerce platform that addresses the pain points and limitations of existing platforms. Our platform actually adds value not only by providing buy, sell, resell, partner features, but also the ability to design, barter, provide value to unvalued products &amp; utilize AI features in their shopping journey. This provides convenience, saves time, and enhances the user experience.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500"/>
              </a:spcBef>
              <a:spcAft>
                <a:spcPts val="0"/>
              </a:spcAft>
              <a:buClr>
                <a:schemeClr val="dk1"/>
              </a:buClr>
              <a:buSzPts val="1100"/>
              <a:buFont typeface="Arial"/>
              <a:buNone/>
            </a:pPr>
            <a:r>
              <a:rPr lang="en" sz="1200">
                <a:solidFill>
                  <a:srgbClr val="2D3B45"/>
                </a:solidFill>
                <a:highlight>
                  <a:schemeClr val="lt1"/>
                </a:highlight>
                <a:latin typeface="Times New Roman"/>
                <a:ea typeface="Times New Roman"/>
                <a:cs typeface="Times New Roman"/>
                <a:sym typeface="Times New Roman"/>
              </a:rPr>
              <a:t>Unity Shop as a whole leverages users data in various ways. From customers browsing history to purchase history, involvement of users in various features, how they’re working together etc., Based on this data, the platform then offers personalized recommendations, experiences, optimized features, improve inventory management etc.,</a:t>
            </a:r>
            <a:endParaRPr sz="1200">
              <a:solidFill>
                <a:srgbClr val="2D3B45"/>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f4785370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f478537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c70b85db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3c70b85d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c70b85db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c70b85db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c70b85db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c70b85db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c6055cc7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c6055cc7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3c6055cc74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3c6055cc7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Problem Statement:</a:t>
            </a:r>
            <a:r>
              <a:rPr lang="en" sz="1200">
                <a:solidFill>
                  <a:schemeClr val="dk1"/>
                </a:solidFill>
                <a:latin typeface="Times New Roman"/>
                <a:ea typeface="Times New Roman"/>
                <a:cs typeface="Times New Roman"/>
                <a:sym typeface="Times New Roman"/>
              </a:rPr>
              <a:t>  </a:t>
            </a:r>
            <a:r>
              <a:rPr lang="en" sz="1200">
                <a:solidFill>
                  <a:srgbClr val="222222"/>
                </a:solidFill>
                <a:latin typeface="Times New Roman"/>
                <a:ea typeface="Times New Roman"/>
                <a:cs typeface="Times New Roman"/>
                <a:sym typeface="Times New Roman"/>
              </a:rPr>
              <a:t>The lack of a well-designed homepage with interactive, easy-to-use features on the existing e-commerce platforms which do not provide a one-stop comprehensive solution for customers and sellers to customize  their experience along with buy, sell, barter, design, resell, partner, and use AI features resulting in limitations, pain areas, and a lack of value. This is leading to low user engagement and a poor user experience.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1200" b="1">
                <a:solidFill>
                  <a:schemeClr val="dk1"/>
                </a:solidFill>
                <a:latin typeface="Times New Roman"/>
                <a:ea typeface="Times New Roman"/>
                <a:cs typeface="Times New Roman"/>
                <a:sym typeface="Times New Roman"/>
              </a:rPr>
              <a:t>Solution statement :</a:t>
            </a:r>
            <a:r>
              <a:rPr lang="en" sz="1200">
                <a:solidFill>
                  <a:schemeClr val="dk1"/>
                </a:solidFill>
                <a:latin typeface="Times New Roman"/>
                <a:ea typeface="Times New Roman"/>
                <a:cs typeface="Times New Roman"/>
                <a:sym typeface="Times New Roman"/>
              </a:rPr>
              <a:t> </a:t>
            </a:r>
            <a:r>
              <a:rPr lang="en" sz="1200">
                <a:solidFill>
                  <a:srgbClr val="222222"/>
                </a:solidFill>
                <a:highlight>
                  <a:schemeClr val="lt1"/>
                </a:highlight>
                <a:latin typeface="Times New Roman"/>
                <a:ea typeface="Times New Roman"/>
                <a:cs typeface="Times New Roman"/>
                <a:sym typeface="Times New Roman"/>
              </a:rPr>
              <a:t>Our solution is to create a homepage that provides a one-stop-shop for users, allowing them to customize their experience to meet their unique needs  &amp; work together i.e., by providing buying, selling, bartering, designing, reselling, partnering, and AI features, we aim to create a platform that provides value to both customers and sellers. Our solution is based on the community’s feedback, which identifies the pain points and limitations in existing e-commerce platforms, thus improving  user engagement and provide a superior user experience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060c0d2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060c0d2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Problem Statement:</a:t>
            </a:r>
            <a:r>
              <a:rPr lang="en" sz="1200">
                <a:solidFill>
                  <a:schemeClr val="dk1"/>
                </a:solidFill>
                <a:latin typeface="Times New Roman"/>
                <a:ea typeface="Times New Roman"/>
                <a:cs typeface="Times New Roman"/>
                <a:sym typeface="Times New Roman"/>
              </a:rPr>
              <a:t>  </a:t>
            </a:r>
            <a:r>
              <a:rPr lang="en" sz="1200">
                <a:solidFill>
                  <a:srgbClr val="222222"/>
                </a:solidFill>
                <a:latin typeface="Times New Roman"/>
                <a:ea typeface="Times New Roman"/>
                <a:cs typeface="Times New Roman"/>
                <a:sym typeface="Times New Roman"/>
              </a:rPr>
              <a:t>The lack of a well-designed homepage with interactive, easy-to-use features on the existing e-commerce platforms which do not provide a one-stop comprehensive solution for customers and sellers to customize  their experience along with buy, sell, barter, design, resell, partner, and use AI features resulting in limitations, pain areas, and a lack of value. This is leading to low user engagement and a poor user experience.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1200" b="1">
                <a:solidFill>
                  <a:schemeClr val="dk1"/>
                </a:solidFill>
                <a:latin typeface="Times New Roman"/>
                <a:ea typeface="Times New Roman"/>
                <a:cs typeface="Times New Roman"/>
                <a:sym typeface="Times New Roman"/>
              </a:rPr>
              <a:t>Solution statement :</a:t>
            </a:r>
            <a:r>
              <a:rPr lang="en" sz="1200">
                <a:solidFill>
                  <a:schemeClr val="dk1"/>
                </a:solidFill>
                <a:latin typeface="Times New Roman"/>
                <a:ea typeface="Times New Roman"/>
                <a:cs typeface="Times New Roman"/>
                <a:sym typeface="Times New Roman"/>
              </a:rPr>
              <a:t> </a:t>
            </a:r>
            <a:r>
              <a:rPr lang="en" sz="1200">
                <a:solidFill>
                  <a:srgbClr val="222222"/>
                </a:solidFill>
                <a:highlight>
                  <a:schemeClr val="lt1"/>
                </a:highlight>
                <a:latin typeface="Times New Roman"/>
                <a:ea typeface="Times New Roman"/>
                <a:cs typeface="Times New Roman"/>
                <a:sym typeface="Times New Roman"/>
              </a:rPr>
              <a:t>Our solution is to create a homepage that provides a one-stop-shop for users, allowing them to customize their experience to meet their unique needs  &amp; work together i.e., by providing buying, selling, bartering, designing, reselling, partnering, and AI features, we aim to create a platform that provides value to both customers and sellers. Our solution is based on the community’s feedback, which identifies the pain points and limitations in existing e-commerce platforms, thus improving  user engagement and provide a superior user experience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3c6055cc7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3c6055cc7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Value Prop :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value proposition of this solution is to provide a comprehensive and customizable ecommerce platform that addresses the pain points and limitations of existing platforms. Our platform actually adds value not only by providing buy, sell, resell, partner features, but also the ability to design, barter, provide value to unvalued products &amp; utilize AI features in their shopping journey. This provides convenience, saves time, and enhances the user experience.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500"/>
              </a:spcBef>
              <a:spcAft>
                <a:spcPts val="0"/>
              </a:spcAft>
              <a:buClr>
                <a:schemeClr val="dk1"/>
              </a:buClr>
              <a:buSzPts val="1100"/>
              <a:buFont typeface="Arial"/>
              <a:buNone/>
            </a:pPr>
            <a:r>
              <a:rPr lang="en" sz="1200">
                <a:solidFill>
                  <a:srgbClr val="2D3B45"/>
                </a:solidFill>
                <a:highlight>
                  <a:schemeClr val="lt1"/>
                </a:highlight>
                <a:latin typeface="Times New Roman"/>
                <a:ea typeface="Times New Roman"/>
                <a:cs typeface="Times New Roman"/>
                <a:sym typeface="Times New Roman"/>
              </a:rPr>
              <a:t>Unity Shop as a whole leverages users data in various ways. From customers browsing history to purchase history, involvement of users in various features, how they’re working together etc., Based on this data, the platform then offers personalized recommendations, experiences, optimized features, improve inventory management etc.,</a:t>
            </a:r>
            <a:endParaRPr sz="1200">
              <a:solidFill>
                <a:srgbClr val="2D3B45"/>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3e72bf735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3e72bf73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e72bf73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e72bf73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Char char="●"/>
            </a:pPr>
            <a:r>
              <a:rPr lang="en" sz="1800">
                <a:solidFill>
                  <a:srgbClr val="595959"/>
                </a:solidFill>
              </a:rPr>
              <a:t>There are 1,100 bartering centers in the US</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Marjorie Dunne in 2020 created a facebook group to get rid of unwanted items in exchange of favors and it turned out that in 5 months the group got 1,300 members. </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We calculate that there are at least 10 million americans that barter on a monthly basis and about 50 million that have done it at least once in their life</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All this without a central and effective platforms that can make bartering even more enjoyable and with less friction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c6055cc7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c6055cc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loud.justinmind.com/usernote/prototype/a4dd625735691c2eb8c8d8ceb84895b9efe7247296eeaf5e929aadebee471480"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txBox="1"/>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spcBef>
                <a:spcPts val="0"/>
              </a:spcBef>
              <a:spcAft>
                <a:spcPts val="0"/>
              </a:spcAft>
              <a:buNone/>
            </a:pPr>
            <a:endParaRPr sz="5200">
              <a:solidFill>
                <a:srgbClr val="000000"/>
              </a:solidFill>
            </a:endParaRPr>
          </a:p>
        </p:txBody>
      </p:sp>
      <p:sp>
        <p:nvSpPr>
          <p:cNvPr id="57" name="Google Shape;57;p13"/>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endParaRPr sz="2800">
              <a:solidFill>
                <a:srgbClr val="595959"/>
              </a:solidFill>
            </a:endParaRPr>
          </a:p>
        </p:txBody>
      </p:sp>
      <p:pic>
        <p:nvPicPr>
          <p:cNvPr id="58" name="Google Shape;58;p13"/>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59" name="Google Shape;59;p13"/>
          <p:cNvSpPr txBox="1"/>
          <p:nvPr/>
        </p:nvSpPr>
        <p:spPr>
          <a:xfrm>
            <a:off x="311700" y="3451775"/>
            <a:ext cx="8520600" cy="1317300"/>
          </a:xfrm>
          <a:prstGeom prst="rect">
            <a:avLst/>
          </a:prstGeom>
          <a:noFill/>
          <a:ln>
            <a:noFill/>
          </a:ln>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3000" b="1">
                <a:solidFill>
                  <a:srgbClr val="FFFFFF"/>
                </a:solidFill>
                <a:latin typeface="Times New Roman"/>
                <a:ea typeface="Times New Roman"/>
                <a:cs typeface="Times New Roman"/>
                <a:sym typeface="Times New Roman"/>
              </a:rPr>
              <a:t>Final Data Product Presentation</a:t>
            </a:r>
            <a:br>
              <a:rPr lang="en" sz="3000" b="1">
                <a:solidFill>
                  <a:srgbClr val="FFFFFF"/>
                </a:solidFill>
                <a:latin typeface="Times New Roman"/>
                <a:ea typeface="Times New Roman"/>
                <a:cs typeface="Times New Roman"/>
                <a:sym typeface="Times New Roman"/>
              </a:rPr>
            </a:br>
            <a:br>
              <a:rPr lang="en" sz="3000" b="1">
                <a:solidFill>
                  <a:srgbClr val="FFFFFF"/>
                </a:solidFill>
                <a:latin typeface="Times New Roman"/>
                <a:ea typeface="Times New Roman"/>
                <a:cs typeface="Times New Roman"/>
                <a:sym typeface="Times New Roman"/>
              </a:rPr>
            </a:br>
            <a:r>
              <a:rPr lang="en" sz="3000" b="1">
                <a:solidFill>
                  <a:srgbClr val="FFFFFF"/>
                </a:solidFill>
                <a:latin typeface="Times New Roman"/>
                <a:ea typeface="Times New Roman"/>
                <a:cs typeface="Times New Roman"/>
                <a:sym typeface="Times New Roman"/>
              </a:rPr>
              <a:t>Unity Shop</a:t>
            </a:r>
            <a:endParaRPr sz="3000" b="1">
              <a:solidFill>
                <a:srgbClr val="FFFFFF"/>
              </a:solidFill>
              <a:latin typeface="Times New Roman"/>
              <a:ea typeface="Times New Roman"/>
              <a:cs typeface="Times New Roman"/>
              <a:sym typeface="Times New Roman"/>
            </a:endParaRPr>
          </a:p>
        </p:txBody>
      </p:sp>
      <p:sp>
        <p:nvSpPr>
          <p:cNvPr id="60" name="Google Shape;60;p13"/>
          <p:cNvSpPr txBox="1"/>
          <p:nvPr/>
        </p:nvSpPr>
        <p:spPr>
          <a:xfrm>
            <a:off x="7591450" y="3297325"/>
            <a:ext cx="15081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latin typeface="Times New Roman"/>
                <a:ea typeface="Times New Roman"/>
                <a:cs typeface="Times New Roman"/>
                <a:sym typeface="Times New Roman"/>
              </a:rPr>
              <a:t>Group ‘A’</a:t>
            </a:r>
            <a:endParaRPr sz="12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Pratibha Bhalerao</a:t>
            </a:r>
            <a:endParaRPr sz="12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Ashish Bachuwar</a:t>
            </a:r>
            <a:endParaRPr sz="12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Srikanth Bura</a:t>
            </a:r>
            <a:endParaRPr sz="12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Isaac Bendahan</a:t>
            </a:r>
            <a:endParaRPr sz="12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Brunda Anantha</a:t>
            </a:r>
            <a:endParaRPr sz="12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sp>
        <p:nvSpPr>
          <p:cNvPr id="61" name="Google Shape;61;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595959"/>
                </a:solidFill>
              </a:rPr>
              <a:t>1</a:t>
            </a:fld>
            <a:endParaRPr sz="1000" dirty="0">
              <a:solidFill>
                <a:srgbClr val="595959"/>
              </a:solidFill>
            </a:endParaRPr>
          </a:p>
        </p:txBody>
      </p:sp>
      <p:sp>
        <p:nvSpPr>
          <p:cNvPr id="62" name="Google Shape;6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379775" y="2278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00" b="1"/>
              <a:t>Validate &amp; Test</a:t>
            </a:r>
            <a:endParaRPr sz="2020" b="1">
              <a:latin typeface="Times New Roman"/>
              <a:ea typeface="Times New Roman"/>
              <a:cs typeface="Times New Roman"/>
              <a:sym typeface="Times New Roman"/>
            </a:endParaRPr>
          </a:p>
        </p:txBody>
      </p:sp>
      <p:sp>
        <p:nvSpPr>
          <p:cNvPr id="175" name="Google Shape;175;p22"/>
          <p:cNvSpPr txBox="1">
            <a:spLocks noGrp="1"/>
          </p:cNvSpPr>
          <p:nvPr>
            <p:ph type="body" idx="1"/>
          </p:nvPr>
        </p:nvSpPr>
        <p:spPr>
          <a:xfrm>
            <a:off x="508350" y="1225375"/>
            <a:ext cx="4468800" cy="285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Microcopy</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Time &amp; Click Test (Usability Test)</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Navigation Test</a:t>
            </a:r>
            <a:endParaRPr sz="1200">
              <a:latin typeface="Times New Roman"/>
              <a:ea typeface="Times New Roman"/>
              <a:cs typeface="Times New Roman"/>
              <a:sym typeface="Times New Roman"/>
            </a:endParaRPr>
          </a:p>
        </p:txBody>
      </p:sp>
      <p:pic>
        <p:nvPicPr>
          <p:cNvPr id="176" name="Google Shape;176;p22"/>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77" name="Google Shape;177;p22"/>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178" name="Google Shape;178;p22"/>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179" name="Google Shape;17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80" name="Google Shape;180;p22"/>
          <p:cNvPicPr preferRelativeResize="0"/>
          <p:nvPr/>
        </p:nvPicPr>
        <p:blipFill>
          <a:blip r:embed="rId5">
            <a:alphaModFix/>
          </a:blip>
          <a:stretch>
            <a:fillRect/>
          </a:stretch>
        </p:blipFill>
        <p:spPr>
          <a:xfrm>
            <a:off x="5499750" y="1225375"/>
            <a:ext cx="3227800" cy="279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341975" y="1470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Times New Roman"/>
                <a:ea typeface="Times New Roman"/>
                <a:cs typeface="Times New Roman"/>
                <a:sym typeface="Times New Roman"/>
              </a:rPr>
              <a:t>How does bartering look today? </a:t>
            </a:r>
            <a:endParaRPr sz="2020" b="1">
              <a:latin typeface="Times New Roman"/>
              <a:ea typeface="Times New Roman"/>
              <a:cs typeface="Times New Roman"/>
              <a:sym typeface="Times New Roman"/>
            </a:endParaRPr>
          </a:p>
        </p:txBody>
      </p:sp>
      <p:sp>
        <p:nvSpPr>
          <p:cNvPr id="186" name="Google Shape;186;p23"/>
          <p:cNvSpPr txBox="1">
            <a:spLocks noGrp="1"/>
          </p:cNvSpPr>
          <p:nvPr>
            <p:ph type="body" idx="1"/>
          </p:nvPr>
        </p:nvSpPr>
        <p:spPr>
          <a:xfrm>
            <a:off x="417600" y="1951350"/>
            <a:ext cx="2645700" cy="620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1200"/>
              </a:spcAft>
              <a:buNone/>
            </a:pPr>
            <a:r>
              <a:rPr lang="en" b="1">
                <a:latin typeface="Times New Roman"/>
                <a:ea typeface="Times New Roman"/>
                <a:cs typeface="Times New Roman"/>
                <a:sym typeface="Times New Roman"/>
              </a:rPr>
              <a:t>Prototype Demo</a:t>
            </a:r>
            <a:endParaRPr b="1">
              <a:latin typeface="Times New Roman"/>
              <a:ea typeface="Times New Roman"/>
              <a:cs typeface="Times New Roman"/>
              <a:sym typeface="Times New Roman"/>
            </a:endParaRPr>
          </a:p>
        </p:txBody>
      </p:sp>
      <p:sp>
        <p:nvSpPr>
          <p:cNvPr id="187" name="Google Shape;1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88" name="Google Shape;188;p23"/>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89" name="Google Shape;189;p23"/>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190" name="Google Shape;190;p23"/>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cxnSp>
        <p:nvCxnSpPr>
          <p:cNvPr id="191" name="Google Shape;191;p23"/>
          <p:cNvCxnSpPr/>
          <p:nvPr/>
        </p:nvCxnSpPr>
        <p:spPr>
          <a:xfrm>
            <a:off x="2836475" y="2216250"/>
            <a:ext cx="506700" cy="750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3"/>
          <p:cNvSpPr txBox="1">
            <a:spLocks noGrp="1"/>
          </p:cNvSpPr>
          <p:nvPr>
            <p:ph type="body" idx="1"/>
          </p:nvPr>
        </p:nvSpPr>
        <p:spPr>
          <a:xfrm>
            <a:off x="3486900" y="1763350"/>
            <a:ext cx="4402200" cy="1375800"/>
          </a:xfrm>
          <a:prstGeom prst="rect">
            <a:avLst/>
          </a:prstGeom>
        </p:spPr>
        <p:txBody>
          <a:bodyPr spcFirstLastPara="1" wrap="square" lIns="91425" tIns="91425" rIns="91425" bIns="91425" anchor="t" anchorCtr="0">
            <a:normAutofit/>
          </a:bodyPr>
          <a:lstStyle/>
          <a:p>
            <a:pPr marL="457200" lvl="0" indent="0" algn="l" rtl="0">
              <a:lnSpc>
                <a:spcPct val="105000"/>
              </a:lnSpc>
              <a:spcBef>
                <a:spcPts val="0"/>
              </a:spcBef>
              <a:spcAft>
                <a:spcPts val="1200"/>
              </a:spcAft>
              <a:buNone/>
            </a:pPr>
            <a:r>
              <a:rPr lang="en" sz="1400" b="1" u="sng">
                <a:solidFill>
                  <a:schemeClr val="hlink"/>
                </a:solidFill>
                <a:latin typeface="Times New Roman"/>
                <a:ea typeface="Times New Roman"/>
                <a:cs typeface="Times New Roman"/>
                <a:sym typeface="Times New Roman"/>
                <a:hlinkClick r:id="rId5"/>
              </a:rPr>
              <a:t>https://cloud.justinmind.com/usernote/prototype/a4dd625735691c2eb8c8d8ceb84895b9efe7247296eeaf5e929aadebee471480</a:t>
            </a:r>
            <a:br>
              <a:rPr lang="en" sz="1400" b="1">
                <a:latin typeface="Times New Roman"/>
                <a:ea typeface="Times New Roman"/>
                <a:cs typeface="Times New Roman"/>
                <a:sym typeface="Times New Roman"/>
              </a:rPr>
            </a:br>
            <a:endParaRPr sz="1400"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body" idx="1"/>
          </p:nvPr>
        </p:nvSpPr>
        <p:spPr>
          <a:xfrm>
            <a:off x="160400" y="1406850"/>
            <a:ext cx="8712000" cy="1164900"/>
          </a:xfrm>
          <a:prstGeom prst="rect">
            <a:avLst/>
          </a:prstGeom>
        </p:spPr>
        <p:txBody>
          <a:bodyPr spcFirstLastPara="1" wrap="square" lIns="91425" tIns="91425" rIns="91425" bIns="91425" anchor="t" anchorCtr="0">
            <a:normAutofit/>
          </a:bodyPr>
          <a:lstStyle/>
          <a:p>
            <a:pPr marL="457200" lvl="0" indent="0" algn="ctr" rtl="0">
              <a:lnSpc>
                <a:spcPct val="150000"/>
              </a:lnSpc>
              <a:spcBef>
                <a:spcPts val="0"/>
              </a:spcBef>
              <a:spcAft>
                <a:spcPts val="1200"/>
              </a:spcAft>
              <a:buNone/>
            </a:pPr>
            <a:r>
              <a:rPr lang="en" sz="3600" b="1">
                <a:latin typeface="Times New Roman"/>
                <a:ea typeface="Times New Roman"/>
                <a:cs typeface="Times New Roman"/>
                <a:sym typeface="Times New Roman"/>
              </a:rPr>
              <a:t>Any Questions?</a:t>
            </a:r>
            <a:endParaRPr sz="3600" b="1">
              <a:latin typeface="Times New Roman"/>
              <a:ea typeface="Times New Roman"/>
              <a:cs typeface="Times New Roman"/>
              <a:sym typeface="Times New Roman"/>
            </a:endParaRPr>
          </a:p>
        </p:txBody>
      </p:sp>
      <p:pic>
        <p:nvPicPr>
          <p:cNvPr id="198" name="Google Shape;198;p24"/>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99" name="Google Shape;199;p24"/>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200" name="Google Shape;200;p24"/>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201" name="Google Shape;2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body" idx="1"/>
          </p:nvPr>
        </p:nvSpPr>
        <p:spPr>
          <a:xfrm>
            <a:off x="160400" y="1406850"/>
            <a:ext cx="8712000" cy="1164900"/>
          </a:xfrm>
          <a:prstGeom prst="rect">
            <a:avLst/>
          </a:prstGeom>
        </p:spPr>
        <p:txBody>
          <a:bodyPr spcFirstLastPara="1" wrap="square" lIns="91425" tIns="91425" rIns="91425" bIns="91425" anchor="t" anchorCtr="0">
            <a:normAutofit/>
          </a:bodyPr>
          <a:lstStyle/>
          <a:p>
            <a:pPr marL="457200" lvl="0" indent="0" algn="ctr" rtl="0">
              <a:lnSpc>
                <a:spcPct val="150000"/>
              </a:lnSpc>
              <a:spcBef>
                <a:spcPts val="0"/>
              </a:spcBef>
              <a:spcAft>
                <a:spcPts val="1200"/>
              </a:spcAft>
              <a:buNone/>
            </a:pPr>
            <a:r>
              <a:rPr lang="en" sz="3600" b="1">
                <a:latin typeface="Times New Roman"/>
                <a:ea typeface="Times New Roman"/>
                <a:cs typeface="Times New Roman"/>
                <a:sym typeface="Times New Roman"/>
              </a:rPr>
              <a:t>Thank you</a:t>
            </a:r>
            <a:endParaRPr sz="3600" b="1">
              <a:latin typeface="Times New Roman"/>
              <a:ea typeface="Times New Roman"/>
              <a:cs typeface="Times New Roman"/>
              <a:sym typeface="Times New Roman"/>
            </a:endParaRPr>
          </a:p>
        </p:txBody>
      </p:sp>
      <p:pic>
        <p:nvPicPr>
          <p:cNvPr id="207" name="Google Shape;207;p25"/>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208" name="Google Shape;208;p25"/>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209" name="Google Shape;209;p25"/>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210" name="Google Shape;21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0550" y="18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Times New Roman"/>
                <a:ea typeface="Times New Roman"/>
                <a:cs typeface="Times New Roman"/>
                <a:sym typeface="Times New Roman"/>
              </a:rPr>
              <a:t>Content</a:t>
            </a:r>
            <a:endParaRPr sz="2000" b="1">
              <a:latin typeface="Times New Roman"/>
              <a:ea typeface="Times New Roman"/>
              <a:cs typeface="Times New Roman"/>
              <a:sym typeface="Times New Roman"/>
            </a:endParaRPr>
          </a:p>
        </p:txBody>
      </p:sp>
      <p:sp>
        <p:nvSpPr>
          <p:cNvPr id="68" name="Google Shape;68;p14"/>
          <p:cNvSpPr txBox="1">
            <a:spLocks noGrp="1"/>
          </p:cNvSpPr>
          <p:nvPr>
            <p:ph type="body" idx="1"/>
          </p:nvPr>
        </p:nvSpPr>
        <p:spPr>
          <a:xfrm>
            <a:off x="266300" y="586334"/>
            <a:ext cx="4990800" cy="36771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How Might We?</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Current Barter System</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How Unity Shop is Different</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Value Proposition</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Workflow</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Data on People Bartering Today</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Storyboard Summary </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Validate &amp; Test </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Prototype Demo</a:t>
            </a:r>
            <a:endParaRPr sz="1400" dirty="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Prototype  Demo</a:t>
            </a:r>
            <a:endParaRPr sz="1400" dirty="0">
              <a:latin typeface="Times New Roman"/>
              <a:ea typeface="Times New Roman"/>
              <a:cs typeface="Times New Roman"/>
              <a:sym typeface="Times New Roman"/>
            </a:endParaRPr>
          </a:p>
        </p:txBody>
      </p:sp>
      <p:pic>
        <p:nvPicPr>
          <p:cNvPr id="69" name="Google Shape;69;p14"/>
          <p:cNvPicPr preferRelativeResize="0"/>
          <p:nvPr/>
        </p:nvPicPr>
        <p:blipFill>
          <a:blip r:embed="rId3">
            <a:alphaModFix/>
          </a:blip>
          <a:stretch>
            <a:fillRect/>
          </a:stretch>
        </p:blipFill>
        <p:spPr>
          <a:xfrm>
            <a:off x="5542275" y="1087975"/>
            <a:ext cx="3335425" cy="2520050"/>
          </a:xfrm>
          <a:prstGeom prst="rect">
            <a:avLst/>
          </a:prstGeom>
          <a:noFill/>
          <a:ln>
            <a:noFill/>
          </a:ln>
        </p:spPr>
      </p:pic>
      <p:pic>
        <p:nvPicPr>
          <p:cNvPr id="70" name="Google Shape;70;p14"/>
          <p:cNvPicPr preferRelativeResize="0"/>
          <p:nvPr/>
        </p:nvPicPr>
        <p:blipFill>
          <a:blip r:embed="rId4">
            <a:alphaModFix/>
          </a:blip>
          <a:stretch>
            <a:fillRect/>
          </a:stretch>
        </p:blipFill>
        <p:spPr>
          <a:xfrm>
            <a:off x="0" y="4568876"/>
            <a:ext cx="9143999" cy="620500"/>
          </a:xfrm>
          <a:prstGeom prst="rect">
            <a:avLst/>
          </a:prstGeom>
          <a:noFill/>
          <a:ln>
            <a:noFill/>
          </a:ln>
        </p:spPr>
      </p:pic>
      <p:pic>
        <p:nvPicPr>
          <p:cNvPr id="71" name="Google Shape;71;p14"/>
          <p:cNvPicPr preferRelativeResize="0"/>
          <p:nvPr/>
        </p:nvPicPr>
        <p:blipFill>
          <a:blip r:embed="rId5">
            <a:alphaModFix/>
          </a:blip>
          <a:stretch>
            <a:fillRect/>
          </a:stretch>
        </p:blipFill>
        <p:spPr>
          <a:xfrm>
            <a:off x="99475" y="4673288"/>
            <a:ext cx="502025" cy="411675"/>
          </a:xfrm>
          <a:prstGeom prst="rect">
            <a:avLst/>
          </a:prstGeom>
          <a:noFill/>
          <a:ln>
            <a:noFill/>
          </a:ln>
        </p:spPr>
      </p:pic>
      <p:sp>
        <p:nvSpPr>
          <p:cNvPr id="72" name="Google Shape;72;p14"/>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02450" y="275925"/>
            <a:ext cx="85206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latin typeface="Times New Roman"/>
                <a:ea typeface="Times New Roman"/>
                <a:cs typeface="Times New Roman"/>
                <a:sym typeface="Times New Roman"/>
              </a:rPr>
              <a:t>How Might We?</a:t>
            </a:r>
            <a:endParaRPr sz="2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9" name="Google Shape;79;p15"/>
          <p:cNvSpPr txBox="1">
            <a:spLocks noGrp="1"/>
          </p:cNvSpPr>
          <p:nvPr>
            <p:ph type="body" idx="1"/>
          </p:nvPr>
        </p:nvSpPr>
        <p:spPr>
          <a:xfrm>
            <a:off x="311700" y="1152475"/>
            <a:ext cx="3999900" cy="3122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might we create an ecommerce platform for bartering?</a:t>
            </a:r>
            <a:endParaRPr sz="1200">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1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might we develop a user-friendly interface that allows users to explore endless possibilities of bartering?</a:t>
            </a:r>
            <a:endParaRPr sz="1200">
              <a:solidFill>
                <a:schemeClr val="dk1"/>
              </a:solidFill>
              <a:latin typeface="Times New Roman"/>
              <a:ea typeface="Times New Roman"/>
              <a:cs typeface="Times New Roman"/>
              <a:sym typeface="Times New Roman"/>
            </a:endParaRPr>
          </a:p>
        </p:txBody>
      </p:sp>
      <p:pic>
        <p:nvPicPr>
          <p:cNvPr id="80" name="Google Shape;80;p15"/>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81" name="Google Shape;81;p15"/>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82" name="Google Shape;82;p15"/>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pic>
        <p:nvPicPr>
          <p:cNvPr id="83" name="Google Shape;83;p15"/>
          <p:cNvPicPr preferRelativeResize="0"/>
          <p:nvPr/>
        </p:nvPicPr>
        <p:blipFill>
          <a:blip r:embed="rId5">
            <a:alphaModFix/>
          </a:blip>
          <a:stretch>
            <a:fillRect/>
          </a:stretch>
        </p:blipFill>
        <p:spPr>
          <a:xfrm>
            <a:off x="5019500" y="317700"/>
            <a:ext cx="3747150" cy="3990650"/>
          </a:xfrm>
          <a:prstGeom prst="rect">
            <a:avLst/>
          </a:prstGeom>
          <a:noFill/>
          <a:ln>
            <a:noFill/>
          </a:ln>
        </p:spPr>
      </p:pic>
      <p:sp>
        <p:nvSpPr>
          <p:cNvPr id="84" name="Google Shape;8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2047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Current Bartering System</a:t>
            </a:r>
            <a:endParaRPr sz="2000" b="1">
              <a:latin typeface="Times New Roman"/>
              <a:ea typeface="Times New Roman"/>
              <a:cs typeface="Times New Roman"/>
              <a:sym typeface="Times New Roman"/>
            </a:endParaRPr>
          </a:p>
        </p:txBody>
      </p:sp>
      <p:sp>
        <p:nvSpPr>
          <p:cNvPr id="90" name="Google Shape;90;p16"/>
          <p:cNvSpPr txBox="1">
            <a:spLocks noGrp="1"/>
          </p:cNvSpPr>
          <p:nvPr>
            <p:ph type="body" idx="1"/>
          </p:nvPr>
        </p:nvSpPr>
        <p:spPr>
          <a:xfrm>
            <a:off x="311700" y="832025"/>
            <a:ext cx="3999900" cy="35493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Platforms such as BarterQuest only have traditional bartering techniques/ways:</a:t>
            </a:r>
            <a:endParaRPr sz="1200">
              <a:solidFill>
                <a:schemeClr val="dk1"/>
              </a:solidFill>
              <a:latin typeface="Times New Roman"/>
              <a:ea typeface="Times New Roman"/>
              <a:cs typeface="Times New Roman"/>
              <a:sym typeface="Times New Roman"/>
            </a:endParaRPr>
          </a:p>
          <a:p>
            <a:pPr marL="457200" lvl="0" indent="-298450" algn="l" rtl="0">
              <a:lnSpc>
                <a:spcPct val="200000"/>
              </a:lnSpc>
              <a:spcBef>
                <a:spcPts val="160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Exchange products</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Exchange services</a:t>
            </a:r>
            <a:endParaRPr sz="1100">
              <a:solidFill>
                <a:schemeClr val="dk1"/>
              </a:solidFill>
              <a:latin typeface="Times New Roman"/>
              <a:ea typeface="Times New Roman"/>
              <a:cs typeface="Times New Roman"/>
              <a:sym typeface="Times New Roman"/>
            </a:endParaRPr>
          </a:p>
          <a:p>
            <a:pPr marL="0" lvl="0" indent="0" algn="l" rtl="0">
              <a:lnSpc>
                <a:spcPct val="200000"/>
              </a:lnSpc>
              <a:spcBef>
                <a:spcPts val="1600"/>
              </a:spcBef>
              <a:spcAft>
                <a:spcPts val="0"/>
              </a:spcAft>
              <a:buNone/>
            </a:pPr>
            <a:r>
              <a:rPr lang="en" sz="1200">
                <a:solidFill>
                  <a:schemeClr val="dk1"/>
                </a:solidFill>
                <a:latin typeface="Times New Roman"/>
                <a:ea typeface="Times New Roman"/>
                <a:cs typeface="Times New Roman"/>
                <a:sym typeface="Times New Roman"/>
              </a:rPr>
              <a:t>They don’t offer</a:t>
            </a: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160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No flexibility for users</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UI is not user-friendly</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No events</a:t>
            </a:r>
            <a:endParaRPr sz="1100">
              <a:solidFill>
                <a:schemeClr val="dk1"/>
              </a:solidFill>
              <a:latin typeface="Times New Roman"/>
              <a:ea typeface="Times New Roman"/>
              <a:cs typeface="Times New Roman"/>
              <a:sym typeface="Times New Roman"/>
            </a:endParaRPr>
          </a:p>
        </p:txBody>
      </p:sp>
      <p:pic>
        <p:nvPicPr>
          <p:cNvPr id="91" name="Google Shape;91;p16"/>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92" name="Google Shape;92;p16"/>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93" name="Google Shape;93;p16"/>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95" name="Google Shape;95;p16"/>
          <p:cNvPicPr preferRelativeResize="0"/>
          <p:nvPr/>
        </p:nvPicPr>
        <p:blipFill>
          <a:blip r:embed="rId5">
            <a:alphaModFix/>
          </a:blip>
          <a:stretch>
            <a:fillRect/>
          </a:stretch>
        </p:blipFill>
        <p:spPr>
          <a:xfrm>
            <a:off x="4848500" y="1204850"/>
            <a:ext cx="4143099" cy="308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1545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How Unity Shop is Different</a:t>
            </a:r>
            <a:endParaRPr sz="2000" b="1">
              <a:latin typeface="Times New Roman"/>
              <a:ea typeface="Times New Roman"/>
              <a:cs typeface="Times New Roman"/>
              <a:sym typeface="Times New Roman"/>
            </a:endParaRPr>
          </a:p>
        </p:txBody>
      </p:sp>
      <p:sp>
        <p:nvSpPr>
          <p:cNvPr id="101" name="Google Shape;101;p17"/>
          <p:cNvSpPr txBox="1">
            <a:spLocks noGrp="1"/>
          </p:cNvSpPr>
          <p:nvPr>
            <p:ph type="body" idx="1"/>
          </p:nvPr>
        </p:nvSpPr>
        <p:spPr>
          <a:xfrm>
            <a:off x="311700" y="978500"/>
            <a:ext cx="3810600" cy="35379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Exchange products</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Exchange products (High Value) for services &amp; vice-versa</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Get your unvalued/unwanted products evaluated ‘Your Way’ &amp; get paid</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Theme based bartering</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Exchange services</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Tutorials, Tips/Tricks for help</a:t>
            </a:r>
            <a:endParaRPr sz="1200">
              <a:latin typeface="Times New Roman"/>
              <a:ea typeface="Times New Roman"/>
              <a:cs typeface="Times New Roman"/>
              <a:sym typeface="Times New Roman"/>
            </a:endParaRPr>
          </a:p>
        </p:txBody>
      </p:sp>
      <p:pic>
        <p:nvPicPr>
          <p:cNvPr id="102" name="Google Shape;102;p17"/>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03" name="Google Shape;103;p17"/>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104" name="Google Shape;104;p17"/>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105" name="Google Shape;10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06" name="Google Shape;106;p17"/>
          <p:cNvPicPr preferRelativeResize="0"/>
          <p:nvPr/>
        </p:nvPicPr>
        <p:blipFill>
          <a:blip r:embed="rId5">
            <a:alphaModFix/>
          </a:blip>
          <a:stretch>
            <a:fillRect/>
          </a:stretch>
        </p:blipFill>
        <p:spPr>
          <a:xfrm>
            <a:off x="4572009" y="990637"/>
            <a:ext cx="3988442" cy="3314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79775" y="2278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Times New Roman"/>
                <a:ea typeface="Times New Roman"/>
                <a:cs typeface="Times New Roman"/>
                <a:sym typeface="Times New Roman"/>
              </a:rPr>
              <a:t>Value Proposition </a:t>
            </a:r>
            <a:endParaRPr sz="2020" b="1">
              <a:latin typeface="Times New Roman"/>
              <a:ea typeface="Times New Roman"/>
              <a:cs typeface="Times New Roman"/>
              <a:sym typeface="Times New Roman"/>
            </a:endParaRPr>
          </a:p>
        </p:txBody>
      </p:sp>
      <p:sp>
        <p:nvSpPr>
          <p:cNvPr id="112" name="Google Shape;112;p18"/>
          <p:cNvSpPr txBox="1">
            <a:spLocks noGrp="1"/>
          </p:cNvSpPr>
          <p:nvPr>
            <p:ph type="body" idx="1"/>
          </p:nvPr>
        </p:nvSpPr>
        <p:spPr>
          <a:xfrm>
            <a:off x="273875" y="1038600"/>
            <a:ext cx="4756200" cy="32922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Saves time &amp; efforts - Events &amp; Unity Shop’s help with shipping</a:t>
            </a:r>
            <a:endParaRPr sz="1200">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Expanding trading possibilities</a:t>
            </a:r>
            <a:endParaRPr sz="1200">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Knowing hidden value - Save &amp; earn money</a:t>
            </a:r>
            <a:endParaRPr sz="1200">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Avoiding waste</a:t>
            </a:r>
            <a:endParaRPr sz="1200">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Enhance the user experience:</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1) Engaging</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2) Fun elements</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3) Tutorials</a:t>
            </a:r>
            <a:endParaRPr sz="1200">
              <a:latin typeface="Times New Roman"/>
              <a:ea typeface="Times New Roman"/>
              <a:cs typeface="Times New Roman"/>
              <a:sym typeface="Times New Roman"/>
            </a:endParaRPr>
          </a:p>
        </p:txBody>
      </p:sp>
      <p:pic>
        <p:nvPicPr>
          <p:cNvPr id="113" name="Google Shape;113;p18"/>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14" name="Google Shape;114;p18"/>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115" name="Google Shape;115;p18"/>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pic>
        <p:nvPicPr>
          <p:cNvPr id="116" name="Google Shape;116;p18"/>
          <p:cNvPicPr preferRelativeResize="0"/>
          <p:nvPr/>
        </p:nvPicPr>
        <p:blipFill>
          <a:blip r:embed="rId5">
            <a:alphaModFix/>
          </a:blip>
          <a:stretch>
            <a:fillRect/>
          </a:stretch>
        </p:blipFill>
        <p:spPr>
          <a:xfrm>
            <a:off x="5175300" y="1149663"/>
            <a:ext cx="3551549" cy="2844175"/>
          </a:xfrm>
          <a:prstGeom prst="rect">
            <a:avLst/>
          </a:prstGeom>
          <a:noFill/>
          <a:ln>
            <a:noFill/>
          </a:ln>
        </p:spPr>
      </p:pic>
      <p:sp>
        <p:nvSpPr>
          <p:cNvPr id="117" name="Google Shape;11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120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a:t>
            </a:r>
            <a:endParaRPr/>
          </a:p>
        </p:txBody>
      </p:sp>
      <p:sp>
        <p:nvSpPr>
          <p:cNvPr id="123" name="Google Shape;12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24" name="Google Shape;124;p19"/>
          <p:cNvPicPr preferRelativeResize="0"/>
          <p:nvPr/>
        </p:nvPicPr>
        <p:blipFill>
          <a:blip r:embed="rId3">
            <a:alphaModFix/>
          </a:blip>
          <a:stretch>
            <a:fillRect/>
          </a:stretch>
        </p:blipFill>
        <p:spPr>
          <a:xfrm>
            <a:off x="7437725" y="1551225"/>
            <a:ext cx="845500" cy="768050"/>
          </a:xfrm>
          <a:prstGeom prst="rect">
            <a:avLst/>
          </a:prstGeom>
          <a:noFill/>
          <a:ln>
            <a:noFill/>
          </a:ln>
        </p:spPr>
      </p:pic>
      <p:pic>
        <p:nvPicPr>
          <p:cNvPr id="125" name="Google Shape;125;p19"/>
          <p:cNvPicPr preferRelativeResize="0"/>
          <p:nvPr/>
        </p:nvPicPr>
        <p:blipFill>
          <a:blip r:embed="rId4">
            <a:alphaModFix/>
          </a:blip>
          <a:stretch>
            <a:fillRect/>
          </a:stretch>
        </p:blipFill>
        <p:spPr>
          <a:xfrm>
            <a:off x="7495900" y="3659329"/>
            <a:ext cx="845500" cy="735450"/>
          </a:xfrm>
          <a:prstGeom prst="rect">
            <a:avLst/>
          </a:prstGeom>
          <a:noFill/>
          <a:ln>
            <a:noFill/>
          </a:ln>
        </p:spPr>
      </p:pic>
      <p:pic>
        <p:nvPicPr>
          <p:cNvPr id="126" name="Google Shape;126;p19"/>
          <p:cNvPicPr preferRelativeResize="0"/>
          <p:nvPr/>
        </p:nvPicPr>
        <p:blipFill>
          <a:blip r:embed="rId5">
            <a:alphaModFix/>
          </a:blip>
          <a:stretch>
            <a:fillRect/>
          </a:stretch>
        </p:blipFill>
        <p:spPr>
          <a:xfrm>
            <a:off x="7791940" y="2632554"/>
            <a:ext cx="253417" cy="446100"/>
          </a:xfrm>
          <a:prstGeom prst="rect">
            <a:avLst/>
          </a:prstGeom>
          <a:noFill/>
          <a:ln>
            <a:noFill/>
          </a:ln>
        </p:spPr>
      </p:pic>
      <p:pic>
        <p:nvPicPr>
          <p:cNvPr id="127" name="Google Shape;127;p19"/>
          <p:cNvPicPr preferRelativeResize="0"/>
          <p:nvPr/>
        </p:nvPicPr>
        <p:blipFill>
          <a:blip r:embed="rId5">
            <a:alphaModFix/>
          </a:blip>
          <a:stretch>
            <a:fillRect/>
          </a:stretch>
        </p:blipFill>
        <p:spPr>
          <a:xfrm>
            <a:off x="7791944" y="443525"/>
            <a:ext cx="253417" cy="477896"/>
          </a:xfrm>
          <a:prstGeom prst="rect">
            <a:avLst/>
          </a:prstGeom>
          <a:noFill/>
          <a:ln>
            <a:noFill/>
          </a:ln>
        </p:spPr>
      </p:pic>
      <p:pic>
        <p:nvPicPr>
          <p:cNvPr id="128" name="Google Shape;128;p19"/>
          <p:cNvPicPr preferRelativeResize="0"/>
          <p:nvPr/>
        </p:nvPicPr>
        <p:blipFill>
          <a:blip r:embed="rId6">
            <a:alphaModFix/>
          </a:blip>
          <a:stretch>
            <a:fillRect/>
          </a:stretch>
        </p:blipFill>
        <p:spPr>
          <a:xfrm>
            <a:off x="3823750" y="1854325"/>
            <a:ext cx="1488775" cy="921950"/>
          </a:xfrm>
          <a:prstGeom prst="rect">
            <a:avLst/>
          </a:prstGeom>
          <a:noFill/>
          <a:ln>
            <a:noFill/>
          </a:ln>
        </p:spPr>
      </p:pic>
      <p:pic>
        <p:nvPicPr>
          <p:cNvPr id="129" name="Google Shape;129;p19"/>
          <p:cNvPicPr preferRelativeResize="0"/>
          <p:nvPr/>
        </p:nvPicPr>
        <p:blipFill>
          <a:blip r:embed="rId7">
            <a:alphaModFix/>
          </a:blip>
          <a:stretch>
            <a:fillRect/>
          </a:stretch>
        </p:blipFill>
        <p:spPr>
          <a:xfrm rot="-1059481" flipH="1">
            <a:off x="5198648" y="863037"/>
            <a:ext cx="2258274" cy="1299725"/>
          </a:xfrm>
          <a:prstGeom prst="rect">
            <a:avLst/>
          </a:prstGeom>
          <a:noFill/>
          <a:ln>
            <a:noFill/>
          </a:ln>
        </p:spPr>
      </p:pic>
      <p:pic>
        <p:nvPicPr>
          <p:cNvPr id="130" name="Google Shape;130;p19"/>
          <p:cNvPicPr preferRelativeResize="0"/>
          <p:nvPr/>
        </p:nvPicPr>
        <p:blipFill>
          <a:blip r:embed="rId7">
            <a:alphaModFix/>
          </a:blip>
          <a:stretch>
            <a:fillRect/>
          </a:stretch>
        </p:blipFill>
        <p:spPr>
          <a:xfrm rot="1807062" flipH="1">
            <a:off x="5005798" y="2718437"/>
            <a:ext cx="2258274" cy="1299725"/>
          </a:xfrm>
          <a:prstGeom prst="rect">
            <a:avLst/>
          </a:prstGeom>
          <a:noFill/>
          <a:ln>
            <a:noFill/>
          </a:ln>
        </p:spPr>
      </p:pic>
      <p:pic>
        <p:nvPicPr>
          <p:cNvPr id="131" name="Google Shape;131;p19"/>
          <p:cNvPicPr preferRelativeResize="0"/>
          <p:nvPr/>
        </p:nvPicPr>
        <p:blipFill>
          <a:blip r:embed="rId3">
            <a:alphaModFix/>
          </a:blip>
          <a:stretch>
            <a:fillRect/>
          </a:stretch>
        </p:blipFill>
        <p:spPr>
          <a:xfrm>
            <a:off x="498850" y="1754075"/>
            <a:ext cx="845500" cy="768050"/>
          </a:xfrm>
          <a:prstGeom prst="rect">
            <a:avLst/>
          </a:prstGeom>
          <a:noFill/>
          <a:ln>
            <a:noFill/>
          </a:ln>
        </p:spPr>
      </p:pic>
      <p:pic>
        <p:nvPicPr>
          <p:cNvPr id="132" name="Google Shape;132;p19"/>
          <p:cNvPicPr preferRelativeResize="0"/>
          <p:nvPr/>
        </p:nvPicPr>
        <p:blipFill>
          <a:blip r:embed="rId4">
            <a:alphaModFix/>
          </a:blip>
          <a:stretch>
            <a:fillRect/>
          </a:stretch>
        </p:blipFill>
        <p:spPr>
          <a:xfrm>
            <a:off x="498850" y="3761554"/>
            <a:ext cx="845500" cy="735450"/>
          </a:xfrm>
          <a:prstGeom prst="rect">
            <a:avLst/>
          </a:prstGeom>
          <a:noFill/>
          <a:ln>
            <a:noFill/>
          </a:ln>
        </p:spPr>
      </p:pic>
      <p:pic>
        <p:nvPicPr>
          <p:cNvPr id="133" name="Google Shape;133;p19"/>
          <p:cNvPicPr preferRelativeResize="0"/>
          <p:nvPr/>
        </p:nvPicPr>
        <p:blipFill>
          <a:blip r:embed="rId8">
            <a:alphaModFix/>
          </a:blip>
          <a:stretch>
            <a:fillRect/>
          </a:stretch>
        </p:blipFill>
        <p:spPr>
          <a:xfrm>
            <a:off x="674875" y="2743648"/>
            <a:ext cx="493446" cy="477899"/>
          </a:xfrm>
          <a:prstGeom prst="rect">
            <a:avLst/>
          </a:prstGeom>
          <a:noFill/>
          <a:ln>
            <a:noFill/>
          </a:ln>
        </p:spPr>
      </p:pic>
      <p:pic>
        <p:nvPicPr>
          <p:cNvPr id="134" name="Google Shape;134;p19"/>
          <p:cNvPicPr preferRelativeResize="0"/>
          <p:nvPr/>
        </p:nvPicPr>
        <p:blipFill>
          <a:blip r:embed="rId8">
            <a:alphaModFix/>
          </a:blip>
          <a:stretch>
            <a:fillRect/>
          </a:stretch>
        </p:blipFill>
        <p:spPr>
          <a:xfrm>
            <a:off x="674875" y="796048"/>
            <a:ext cx="493446" cy="477899"/>
          </a:xfrm>
          <a:prstGeom prst="rect">
            <a:avLst/>
          </a:prstGeom>
          <a:noFill/>
          <a:ln>
            <a:noFill/>
          </a:ln>
        </p:spPr>
      </p:pic>
      <p:pic>
        <p:nvPicPr>
          <p:cNvPr id="135" name="Google Shape;135;p19"/>
          <p:cNvPicPr preferRelativeResize="0"/>
          <p:nvPr/>
        </p:nvPicPr>
        <p:blipFill>
          <a:blip r:embed="rId7">
            <a:alphaModFix/>
          </a:blip>
          <a:stretch>
            <a:fillRect/>
          </a:stretch>
        </p:blipFill>
        <p:spPr>
          <a:xfrm rot="-1059481" flipH="1">
            <a:off x="1744898" y="2681687"/>
            <a:ext cx="2258274" cy="1299725"/>
          </a:xfrm>
          <a:prstGeom prst="rect">
            <a:avLst/>
          </a:prstGeom>
          <a:noFill/>
          <a:ln>
            <a:noFill/>
          </a:ln>
        </p:spPr>
      </p:pic>
      <p:pic>
        <p:nvPicPr>
          <p:cNvPr id="136" name="Google Shape;136;p19"/>
          <p:cNvPicPr preferRelativeResize="0"/>
          <p:nvPr/>
        </p:nvPicPr>
        <p:blipFill>
          <a:blip r:embed="rId7">
            <a:alphaModFix/>
          </a:blip>
          <a:stretch>
            <a:fillRect/>
          </a:stretch>
        </p:blipFill>
        <p:spPr>
          <a:xfrm rot="1807062" flipH="1">
            <a:off x="1744898" y="1192062"/>
            <a:ext cx="2258274" cy="1299725"/>
          </a:xfrm>
          <a:prstGeom prst="rect">
            <a:avLst/>
          </a:prstGeom>
          <a:noFill/>
          <a:ln>
            <a:noFill/>
          </a:ln>
        </p:spPr>
      </p:pic>
      <p:pic>
        <p:nvPicPr>
          <p:cNvPr id="137" name="Google Shape;137;p19"/>
          <p:cNvPicPr preferRelativeResize="0"/>
          <p:nvPr/>
        </p:nvPicPr>
        <p:blipFill>
          <a:blip r:embed="rId9">
            <a:alphaModFix/>
          </a:blip>
          <a:stretch>
            <a:fillRect/>
          </a:stretch>
        </p:blipFill>
        <p:spPr>
          <a:xfrm>
            <a:off x="0" y="4568876"/>
            <a:ext cx="9143999" cy="620500"/>
          </a:xfrm>
          <a:prstGeom prst="rect">
            <a:avLst/>
          </a:prstGeom>
          <a:noFill/>
          <a:ln>
            <a:noFill/>
          </a:ln>
        </p:spPr>
      </p:pic>
      <p:pic>
        <p:nvPicPr>
          <p:cNvPr id="138" name="Google Shape;138;p19"/>
          <p:cNvPicPr preferRelativeResize="0"/>
          <p:nvPr/>
        </p:nvPicPr>
        <p:blipFill>
          <a:blip r:embed="rId10">
            <a:alphaModFix/>
          </a:blip>
          <a:stretch>
            <a:fillRect/>
          </a:stretch>
        </p:blipFill>
        <p:spPr>
          <a:xfrm>
            <a:off x="99475" y="4673288"/>
            <a:ext cx="502025" cy="411675"/>
          </a:xfrm>
          <a:prstGeom prst="rect">
            <a:avLst/>
          </a:prstGeom>
          <a:noFill/>
          <a:ln>
            <a:noFill/>
          </a:ln>
        </p:spPr>
      </p:pic>
      <p:sp>
        <p:nvSpPr>
          <p:cNvPr id="139" name="Google Shape;139;p19"/>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pic>
        <p:nvPicPr>
          <p:cNvPr id="140" name="Google Shape;140;p19"/>
          <p:cNvPicPr preferRelativeResize="0"/>
          <p:nvPr/>
        </p:nvPicPr>
        <p:blipFill>
          <a:blip r:embed="rId11">
            <a:alphaModFix/>
          </a:blip>
          <a:stretch>
            <a:fillRect/>
          </a:stretch>
        </p:blipFill>
        <p:spPr>
          <a:xfrm>
            <a:off x="7552498" y="3205125"/>
            <a:ext cx="732309" cy="477900"/>
          </a:xfrm>
          <a:prstGeom prst="rect">
            <a:avLst/>
          </a:prstGeom>
          <a:noFill/>
          <a:ln>
            <a:noFill/>
          </a:ln>
        </p:spPr>
      </p:pic>
      <p:pic>
        <p:nvPicPr>
          <p:cNvPr id="141" name="Google Shape;141;p19"/>
          <p:cNvPicPr preferRelativeResize="0"/>
          <p:nvPr/>
        </p:nvPicPr>
        <p:blipFill>
          <a:blip r:embed="rId11">
            <a:alphaModFix/>
          </a:blip>
          <a:stretch>
            <a:fillRect/>
          </a:stretch>
        </p:blipFill>
        <p:spPr>
          <a:xfrm>
            <a:off x="555448" y="1273950"/>
            <a:ext cx="732309" cy="477900"/>
          </a:xfrm>
          <a:prstGeom prst="rect">
            <a:avLst/>
          </a:prstGeom>
          <a:noFill/>
          <a:ln>
            <a:noFill/>
          </a:ln>
        </p:spPr>
      </p:pic>
      <p:pic>
        <p:nvPicPr>
          <p:cNvPr id="142" name="Google Shape;142;p19"/>
          <p:cNvPicPr preferRelativeResize="0"/>
          <p:nvPr/>
        </p:nvPicPr>
        <p:blipFill>
          <a:blip r:embed="rId12">
            <a:alphaModFix/>
          </a:blip>
          <a:stretch>
            <a:fillRect/>
          </a:stretch>
        </p:blipFill>
        <p:spPr>
          <a:xfrm>
            <a:off x="555441" y="3221550"/>
            <a:ext cx="732300" cy="527256"/>
          </a:xfrm>
          <a:prstGeom prst="rect">
            <a:avLst/>
          </a:prstGeom>
          <a:noFill/>
          <a:ln>
            <a:noFill/>
          </a:ln>
        </p:spPr>
      </p:pic>
      <p:pic>
        <p:nvPicPr>
          <p:cNvPr id="143" name="Google Shape;143;p19"/>
          <p:cNvPicPr preferRelativeResize="0"/>
          <p:nvPr/>
        </p:nvPicPr>
        <p:blipFill>
          <a:blip r:embed="rId12">
            <a:alphaModFix/>
          </a:blip>
          <a:stretch>
            <a:fillRect/>
          </a:stretch>
        </p:blipFill>
        <p:spPr>
          <a:xfrm>
            <a:off x="7552491" y="972700"/>
            <a:ext cx="732300" cy="527256"/>
          </a:xfrm>
          <a:prstGeom prst="rect">
            <a:avLst/>
          </a:prstGeom>
          <a:noFill/>
          <a:ln>
            <a:noFill/>
          </a:ln>
        </p:spPr>
      </p:pic>
      <p:sp>
        <p:nvSpPr>
          <p:cNvPr id="144" name="Google Shape;144;p19"/>
          <p:cNvSpPr txBox="1"/>
          <p:nvPr/>
        </p:nvSpPr>
        <p:spPr>
          <a:xfrm>
            <a:off x="4069275" y="1672575"/>
            <a:ext cx="1379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Unity Shop Platform</a:t>
            </a:r>
            <a:endParaRPr sz="10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311700" y="903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Times New Roman"/>
                <a:ea typeface="Times New Roman"/>
                <a:cs typeface="Times New Roman"/>
                <a:sym typeface="Times New Roman"/>
              </a:rPr>
              <a:t>How many are bartering today? </a:t>
            </a:r>
            <a:endParaRPr sz="2020" b="1">
              <a:latin typeface="Times New Roman"/>
              <a:ea typeface="Times New Roman"/>
              <a:cs typeface="Times New Roman"/>
              <a:sym typeface="Times New Roman"/>
            </a:endParaRPr>
          </a:p>
        </p:txBody>
      </p:sp>
      <p:sp>
        <p:nvSpPr>
          <p:cNvPr id="150" name="Google Shape;150;p20"/>
          <p:cNvSpPr txBox="1">
            <a:spLocks noGrp="1"/>
          </p:cNvSpPr>
          <p:nvPr>
            <p:ph type="body" idx="1"/>
          </p:nvPr>
        </p:nvSpPr>
        <p:spPr>
          <a:xfrm>
            <a:off x="524325" y="859650"/>
            <a:ext cx="2724900" cy="989400"/>
          </a:xfrm>
          <a:prstGeom prst="rect">
            <a:avLst/>
          </a:prstGeom>
        </p:spPr>
        <p:txBody>
          <a:bodyPr spcFirstLastPara="1" wrap="square" lIns="91425" tIns="91425" rIns="91425" bIns="91425" anchor="t" anchorCtr="0">
            <a:noAutofit/>
          </a:bodyPr>
          <a:lstStyle/>
          <a:p>
            <a:pPr marL="457200" lvl="0" indent="0" algn="l" rtl="0">
              <a:lnSpc>
                <a:spcPct val="105000"/>
              </a:lnSpc>
              <a:spcBef>
                <a:spcPts val="0"/>
              </a:spcBef>
              <a:spcAft>
                <a:spcPts val="1200"/>
              </a:spcAft>
              <a:buNone/>
            </a:pPr>
            <a:r>
              <a:rPr lang="en" sz="1600" b="1">
                <a:latin typeface="Times New Roman"/>
                <a:ea typeface="Times New Roman"/>
                <a:cs typeface="Times New Roman"/>
                <a:sym typeface="Times New Roman"/>
              </a:rPr>
              <a:t>1,100 Bartering Centers in the US</a:t>
            </a:r>
            <a:endParaRPr sz="1600" b="1">
              <a:latin typeface="Times New Roman"/>
              <a:ea typeface="Times New Roman"/>
              <a:cs typeface="Times New Roman"/>
              <a:sym typeface="Times New Roman"/>
            </a:endParaRPr>
          </a:p>
        </p:txBody>
      </p:sp>
      <p:sp>
        <p:nvSpPr>
          <p:cNvPr id="151" name="Google Shape;151;p20"/>
          <p:cNvSpPr txBox="1">
            <a:spLocks noGrp="1"/>
          </p:cNvSpPr>
          <p:nvPr>
            <p:ph type="sldNum" idx="12"/>
          </p:nvPr>
        </p:nvSpPr>
        <p:spPr>
          <a:xfrm>
            <a:off x="8495158" y="46364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pic>
        <p:nvPicPr>
          <p:cNvPr id="152" name="Google Shape;152;p20"/>
          <p:cNvPicPr preferRelativeResize="0"/>
          <p:nvPr/>
        </p:nvPicPr>
        <p:blipFill>
          <a:blip r:embed="rId3">
            <a:alphaModFix/>
          </a:blip>
          <a:stretch>
            <a:fillRect/>
          </a:stretch>
        </p:blipFill>
        <p:spPr>
          <a:xfrm>
            <a:off x="6188775" y="1849025"/>
            <a:ext cx="1962950" cy="2780850"/>
          </a:xfrm>
          <a:prstGeom prst="rect">
            <a:avLst/>
          </a:prstGeom>
          <a:noFill/>
          <a:ln>
            <a:noFill/>
          </a:ln>
        </p:spPr>
      </p:pic>
      <p:sp>
        <p:nvSpPr>
          <p:cNvPr id="153" name="Google Shape;153;p20"/>
          <p:cNvSpPr txBox="1"/>
          <p:nvPr/>
        </p:nvSpPr>
        <p:spPr>
          <a:xfrm>
            <a:off x="5095750" y="746200"/>
            <a:ext cx="383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10M barter monthly </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 sz="1600" b="1">
                <a:latin typeface="Times New Roman"/>
                <a:ea typeface="Times New Roman"/>
                <a:cs typeface="Times New Roman"/>
                <a:sym typeface="Times New Roman"/>
              </a:rPr>
              <a:t>50M haved barter at least once in their lifetime</a:t>
            </a:r>
            <a:endParaRPr sz="1600" b="1">
              <a:latin typeface="Times New Roman"/>
              <a:ea typeface="Times New Roman"/>
              <a:cs typeface="Times New Roman"/>
              <a:sym typeface="Times New Roman"/>
            </a:endParaRPr>
          </a:p>
        </p:txBody>
      </p:sp>
      <p:pic>
        <p:nvPicPr>
          <p:cNvPr id="154" name="Google Shape;154;p20"/>
          <p:cNvPicPr preferRelativeResize="0"/>
          <p:nvPr/>
        </p:nvPicPr>
        <p:blipFill>
          <a:blip r:embed="rId4">
            <a:alphaModFix/>
          </a:blip>
          <a:stretch>
            <a:fillRect/>
          </a:stretch>
        </p:blipFill>
        <p:spPr>
          <a:xfrm>
            <a:off x="0" y="4523001"/>
            <a:ext cx="9143999" cy="620500"/>
          </a:xfrm>
          <a:prstGeom prst="rect">
            <a:avLst/>
          </a:prstGeom>
          <a:noFill/>
          <a:ln>
            <a:noFill/>
          </a:ln>
        </p:spPr>
      </p:pic>
      <p:pic>
        <p:nvPicPr>
          <p:cNvPr id="155" name="Google Shape;155;p20"/>
          <p:cNvPicPr preferRelativeResize="0"/>
          <p:nvPr/>
        </p:nvPicPr>
        <p:blipFill>
          <a:blip r:embed="rId5">
            <a:alphaModFix/>
          </a:blip>
          <a:stretch>
            <a:fillRect/>
          </a:stretch>
        </p:blipFill>
        <p:spPr>
          <a:xfrm>
            <a:off x="99475" y="4673288"/>
            <a:ext cx="502025" cy="411675"/>
          </a:xfrm>
          <a:prstGeom prst="rect">
            <a:avLst/>
          </a:prstGeom>
          <a:noFill/>
          <a:ln>
            <a:noFill/>
          </a:ln>
        </p:spPr>
      </p:pic>
      <p:sp>
        <p:nvSpPr>
          <p:cNvPr id="156" name="Google Shape;156;p20"/>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pic>
        <p:nvPicPr>
          <p:cNvPr id="157" name="Google Shape;157;p20"/>
          <p:cNvPicPr preferRelativeResize="0"/>
          <p:nvPr/>
        </p:nvPicPr>
        <p:blipFill>
          <a:blip r:embed="rId6">
            <a:alphaModFix/>
          </a:blip>
          <a:stretch>
            <a:fillRect/>
          </a:stretch>
        </p:blipFill>
        <p:spPr>
          <a:xfrm>
            <a:off x="342775" y="1994025"/>
            <a:ext cx="4677325" cy="236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311700" y="127350"/>
            <a:ext cx="85206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20" b="1">
                <a:latin typeface="Times New Roman"/>
                <a:ea typeface="Times New Roman"/>
                <a:cs typeface="Times New Roman"/>
                <a:sym typeface="Times New Roman"/>
              </a:rPr>
              <a:t>Storyboard Summary</a:t>
            </a:r>
            <a:endParaRPr sz="2020" b="1">
              <a:latin typeface="Times New Roman"/>
              <a:ea typeface="Times New Roman"/>
              <a:cs typeface="Times New Roman"/>
              <a:sym typeface="Times New Roman"/>
            </a:endParaRPr>
          </a:p>
        </p:txBody>
      </p:sp>
      <p:sp>
        <p:nvSpPr>
          <p:cNvPr id="163" name="Google Shape;163;p21"/>
          <p:cNvSpPr txBox="1">
            <a:spLocks noGrp="1"/>
          </p:cNvSpPr>
          <p:nvPr>
            <p:ph type="body" idx="1"/>
          </p:nvPr>
        </p:nvSpPr>
        <p:spPr>
          <a:xfrm>
            <a:off x="372225" y="754924"/>
            <a:ext cx="3788100" cy="6204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Storyboard roadmap for bartering</a:t>
            </a:r>
            <a:endParaRPr sz="1400">
              <a:latin typeface="Times New Roman"/>
              <a:ea typeface="Times New Roman"/>
              <a:cs typeface="Times New Roman"/>
              <a:sym typeface="Times New Roman"/>
            </a:endParaRPr>
          </a:p>
        </p:txBody>
      </p:sp>
      <p:pic>
        <p:nvPicPr>
          <p:cNvPr id="164" name="Google Shape;164;p21"/>
          <p:cNvPicPr preferRelativeResize="0"/>
          <p:nvPr/>
        </p:nvPicPr>
        <p:blipFill>
          <a:blip r:embed="rId3">
            <a:alphaModFix/>
          </a:blip>
          <a:stretch>
            <a:fillRect/>
          </a:stretch>
        </p:blipFill>
        <p:spPr>
          <a:xfrm>
            <a:off x="0" y="4568876"/>
            <a:ext cx="9143999" cy="620500"/>
          </a:xfrm>
          <a:prstGeom prst="rect">
            <a:avLst/>
          </a:prstGeom>
          <a:noFill/>
          <a:ln>
            <a:noFill/>
          </a:ln>
        </p:spPr>
      </p:pic>
      <p:pic>
        <p:nvPicPr>
          <p:cNvPr id="165" name="Google Shape;165;p21"/>
          <p:cNvPicPr preferRelativeResize="0"/>
          <p:nvPr/>
        </p:nvPicPr>
        <p:blipFill>
          <a:blip r:embed="rId4">
            <a:alphaModFix/>
          </a:blip>
          <a:stretch>
            <a:fillRect/>
          </a:stretch>
        </p:blipFill>
        <p:spPr>
          <a:xfrm>
            <a:off x="99475" y="4673288"/>
            <a:ext cx="502025" cy="411675"/>
          </a:xfrm>
          <a:prstGeom prst="rect">
            <a:avLst/>
          </a:prstGeom>
          <a:noFill/>
          <a:ln>
            <a:noFill/>
          </a:ln>
        </p:spPr>
      </p:pic>
      <p:sp>
        <p:nvSpPr>
          <p:cNvPr id="166" name="Google Shape;166;p21"/>
          <p:cNvSpPr txBox="1"/>
          <p:nvPr/>
        </p:nvSpPr>
        <p:spPr>
          <a:xfrm>
            <a:off x="601500" y="4679025"/>
            <a:ext cx="28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Yeshiva University | Katz School</a:t>
            </a:r>
            <a:endParaRPr>
              <a:solidFill>
                <a:srgbClr val="FFFFFF"/>
              </a:solidFill>
            </a:endParaRPr>
          </a:p>
        </p:txBody>
      </p:sp>
      <p:sp>
        <p:nvSpPr>
          <p:cNvPr id="167" name="Google Shape;16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68" name="Google Shape;168;p21"/>
          <p:cNvPicPr preferRelativeResize="0"/>
          <p:nvPr/>
        </p:nvPicPr>
        <p:blipFill>
          <a:blip r:embed="rId5">
            <a:alphaModFix/>
          </a:blip>
          <a:stretch>
            <a:fillRect/>
          </a:stretch>
        </p:blipFill>
        <p:spPr>
          <a:xfrm>
            <a:off x="1754849" y="1797950"/>
            <a:ext cx="1803900" cy="2168075"/>
          </a:xfrm>
          <a:prstGeom prst="rect">
            <a:avLst/>
          </a:prstGeom>
          <a:noFill/>
          <a:ln>
            <a:noFill/>
          </a:ln>
        </p:spPr>
      </p:pic>
      <p:pic>
        <p:nvPicPr>
          <p:cNvPr id="169" name="Google Shape;169;p21"/>
          <p:cNvPicPr preferRelativeResize="0"/>
          <p:nvPr/>
        </p:nvPicPr>
        <p:blipFill rotWithShape="1">
          <a:blip r:embed="rId6">
            <a:alphaModFix/>
          </a:blip>
          <a:srcRect/>
          <a:stretch/>
        </p:blipFill>
        <p:spPr>
          <a:xfrm>
            <a:off x="3993925" y="1797950"/>
            <a:ext cx="3583792" cy="2168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1083</Words>
  <Application>Microsoft Office PowerPoint</Application>
  <PresentationFormat>On-screen Show (16:9)</PresentationFormat>
  <Paragraphs>107</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Times New Roman</vt:lpstr>
      <vt:lpstr>Simple Light</vt:lpstr>
      <vt:lpstr>PowerPoint Presentation</vt:lpstr>
      <vt:lpstr>Content</vt:lpstr>
      <vt:lpstr>How Might We? </vt:lpstr>
      <vt:lpstr>Current Bartering System</vt:lpstr>
      <vt:lpstr>How Unity Shop is Different</vt:lpstr>
      <vt:lpstr>Value Proposition </vt:lpstr>
      <vt:lpstr>Workflow</vt:lpstr>
      <vt:lpstr>How many are bartering today? </vt:lpstr>
      <vt:lpstr>Storyboard Summary</vt:lpstr>
      <vt:lpstr>Validate &amp; Test</vt:lpstr>
      <vt:lpstr>How does bartering look today?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Ashish Kumar Bachuwar [student]</cp:lastModifiedBy>
  <cp:revision>2</cp:revision>
  <dcterms:modified xsi:type="dcterms:W3CDTF">2023-05-09T01:41:00Z</dcterms:modified>
</cp:coreProperties>
</file>